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4ED2FB-E5F3-4C87-908F-60E06DCBD50D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7B2BC7-8CA4-4313-A9DD-93F2DA4B62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2400" cy="236219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6-1 Classifying Quadrilaterals</a:t>
            </a:r>
            <a:br>
              <a:rPr lang="en-US" dirty="0" smtClean="0"/>
            </a:br>
            <a:r>
              <a:rPr lang="en-US" dirty="0" smtClean="0"/>
              <a:t>M11.C.1    2.9.11.C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772400" cy="1752600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514350" indent="-514350">
              <a:buAutoNum type="arabicParenR"/>
            </a:pPr>
            <a:r>
              <a:rPr lang="en-US" dirty="0" smtClean="0"/>
              <a:t>To define and classify special types of </a:t>
            </a:r>
            <a:r>
              <a:rPr lang="en-US" dirty="0" smtClean="0"/>
              <a:t>quadrilaterals.</a:t>
            </a:r>
            <a:endParaRPr lang="en-US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8927" y="1813718"/>
            <a:ext cx="8229600" cy="4525963"/>
          </a:xfrm>
        </p:spPr>
        <p:txBody>
          <a:bodyPr/>
          <a:lstStyle/>
          <a:p>
            <a:r>
              <a:rPr lang="en-US" dirty="0" smtClean="0"/>
              <a:t>In kite ABCD, AB=BC and CD=DA.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	AB = 2y + 5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	BC = x + 6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	CD = 3x – 5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		DA = 2x + 4</a:t>
            </a:r>
          </a:p>
          <a:p>
            <a:pPr marL="109728" indent="0">
              <a:buNone/>
            </a:pPr>
            <a:r>
              <a:rPr lang="en-US" dirty="0" smtClean="0"/>
              <a:t> 				Find x and 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1981200" y="2514600"/>
            <a:ext cx="1981200" cy="3429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</a:p>
          <a:p>
            <a:pPr marL="109728" indent="0">
              <a:buNone/>
            </a:pPr>
            <a:r>
              <a:rPr lang="en-US" dirty="0" smtClean="0"/>
              <a:t>HANDED – IN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Page 290 </a:t>
            </a:r>
            <a:r>
              <a:rPr lang="en-US" smtClean="0"/>
              <a:t>#</a:t>
            </a:r>
            <a:r>
              <a:rPr lang="en-US" smtClean="0"/>
              <a:t>1-12, 19-24, 37-42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u="sng" dirty="0" smtClean="0"/>
              <a:t>Parallelogram – </a:t>
            </a:r>
            <a:r>
              <a:rPr lang="en-US" dirty="0" smtClean="0"/>
              <a:t>is a quadrilateral with both pairs of opposite sides parallel</a:t>
            </a:r>
            <a:r>
              <a:rPr lang="en-US" dirty="0" smtClean="0"/>
              <a:t>.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u="sng" dirty="0" smtClean="0"/>
              <a:t>Rhombus</a:t>
            </a:r>
            <a:r>
              <a:rPr lang="en-US" dirty="0" smtClean="0"/>
              <a:t> – is a parallelogram with four congruent sides</a:t>
            </a:r>
            <a:r>
              <a:rPr lang="en-US" dirty="0" smtClean="0"/>
              <a:t>.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u="sng" dirty="0" smtClean="0"/>
              <a:t>Rectangle</a:t>
            </a:r>
            <a:r>
              <a:rPr lang="en-US" dirty="0" smtClean="0"/>
              <a:t> – is a parallelogram with four right angles.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Special Quadrilaterals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332037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rabicPeriod" startAt="4"/>
            </a:pPr>
            <a:r>
              <a:rPr lang="en-US" u="sng" dirty="0" smtClean="0"/>
              <a:t>Square</a:t>
            </a:r>
            <a:r>
              <a:rPr lang="en-US" dirty="0" smtClean="0"/>
              <a:t> – a parallelogram with four congruent sides and four right angles. </a:t>
            </a:r>
          </a:p>
          <a:p>
            <a:pPr marL="624078" indent="-514350">
              <a:buFont typeface="+mj-lt"/>
              <a:buAutoNum type="arabicPeriod" startAt="4"/>
            </a:pPr>
            <a:r>
              <a:rPr lang="en-US" u="sng" dirty="0" smtClean="0"/>
              <a:t>Kite</a:t>
            </a:r>
            <a:r>
              <a:rPr lang="en-US" dirty="0" smtClean="0"/>
              <a:t> – is a quadrilateral with two pairs of adjacent sides congruent and no opposite sides congruent.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Special Quadrilaterals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730691"/>
          </a:xfrm>
        </p:spPr>
        <p:txBody>
          <a:bodyPr/>
          <a:lstStyle/>
          <a:p>
            <a:pPr marL="624078" indent="-514350">
              <a:buFont typeface="+mj-lt"/>
              <a:buAutoNum type="arabicPeriod" startAt="6"/>
            </a:pPr>
            <a:r>
              <a:rPr lang="en-US" u="sng" dirty="0" smtClean="0"/>
              <a:t>Trapezoid</a:t>
            </a:r>
            <a:r>
              <a:rPr lang="en-US" dirty="0" smtClean="0"/>
              <a:t> – is a quadrilateral with exactly one pair of parallel sides. </a:t>
            </a:r>
          </a:p>
          <a:p>
            <a:pPr marL="624078" indent="-514350">
              <a:buFont typeface="+mj-lt"/>
              <a:buAutoNum type="arabicPeriod" startAt="6"/>
            </a:pPr>
            <a:r>
              <a:rPr lang="en-US" u="sng" dirty="0" smtClean="0"/>
              <a:t> Isosceles Trapezoid </a:t>
            </a:r>
            <a:r>
              <a:rPr lang="en-US" dirty="0" smtClean="0"/>
              <a:t>-  is a trapezoid whose nonparallel sides are congruent.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Special Quadrilaterals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Judging </a:t>
            </a:r>
            <a:r>
              <a:rPr lang="en-US" dirty="0" smtClean="0"/>
              <a:t>by appearance, classify</a:t>
            </a:r>
          </a:p>
          <a:p>
            <a:pPr marL="109728" indent="0">
              <a:buNone/>
            </a:pPr>
            <a:r>
              <a:rPr lang="en-US" dirty="0" smtClean="0"/>
              <a:t>each shape in as many ways as</a:t>
            </a:r>
          </a:p>
          <a:p>
            <a:pPr marL="109728" indent="0">
              <a:buNone/>
            </a:pPr>
            <a:r>
              <a:rPr lang="en-US" dirty="0" smtClean="0"/>
              <a:t>possible.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Classify the Shape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914400" y="1981200"/>
            <a:ext cx="3124200" cy="17526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6400800" y="1943100"/>
            <a:ext cx="2362200" cy="1828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Classify – Determine the most precise name for the quadrilateral</a:t>
            </a:r>
            <a:endParaRPr lang="en-US" dirty="0"/>
          </a:p>
        </p:txBody>
      </p:sp>
      <p:pic>
        <p:nvPicPr>
          <p:cNvPr id="6" name="Content Placeholder 5" descr="49310_graph_blank_l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1371600"/>
            <a:ext cx="4559300" cy="4559300"/>
          </a:xfrm>
        </p:spPr>
      </p:pic>
      <p:sp>
        <p:nvSpPr>
          <p:cNvPr id="2" name="Oval 1"/>
          <p:cNvSpPr/>
          <p:nvPr/>
        </p:nvSpPr>
        <p:spPr>
          <a:xfrm flipV="1">
            <a:off x="7181850" y="2305050"/>
            <a:ext cx="190500" cy="190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flipV="1">
            <a:off x="7181850" y="3124200"/>
            <a:ext cx="190500" cy="190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V="1">
            <a:off x="8001000" y="2721307"/>
            <a:ext cx="190500" cy="190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V="1">
            <a:off x="6400800" y="2721307"/>
            <a:ext cx="190500" cy="190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6"/>
            <a:endCxn id="2" idx="2"/>
          </p:cNvCxnSpPr>
          <p:nvPr/>
        </p:nvCxnSpPr>
        <p:spPr>
          <a:xfrm flipV="1">
            <a:off x="6591300" y="2400300"/>
            <a:ext cx="590550" cy="416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04998" y="2428198"/>
            <a:ext cx="886502" cy="3883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0"/>
            <a:endCxn id="5" idx="6"/>
          </p:cNvCxnSpPr>
          <p:nvPr/>
        </p:nvCxnSpPr>
        <p:spPr>
          <a:xfrm>
            <a:off x="6496050" y="2911807"/>
            <a:ext cx="876300" cy="30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6"/>
            <a:endCxn id="7" idx="3"/>
          </p:cNvCxnSpPr>
          <p:nvPr/>
        </p:nvCxnSpPr>
        <p:spPr>
          <a:xfrm flipV="1">
            <a:off x="7372350" y="2749205"/>
            <a:ext cx="656548" cy="470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1524000"/>
            <a:ext cx="3352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Determine the most precise name for the quadrilateral. </a:t>
            </a:r>
          </a:p>
          <a:p>
            <a:endParaRPr lang="en-US" dirty="0"/>
          </a:p>
          <a:p>
            <a:r>
              <a:rPr lang="en-US" dirty="0" smtClean="0"/>
              <a:t>Step 1: Find the slope of EACH side. (Why must we find slope?)</a:t>
            </a:r>
          </a:p>
          <a:p>
            <a:endParaRPr lang="en-US" dirty="0" smtClean="0"/>
          </a:p>
          <a:p>
            <a:r>
              <a:rPr lang="en-US" dirty="0" smtClean="0"/>
              <a:t>Step 2: Use the distance formula to find the length of EACH side. (Why must we find the distance?)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Slope Formula: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Distance Formula: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 and Distance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15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the most precise name for quadrilateral ABCD with vertices A(-3,3), B(2,4), C(3,-1), and D(-2, -2).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In a parallelogram RSTU</a:t>
            </a:r>
          </a:p>
          <a:p>
            <a:r>
              <a:rPr lang="en-US" dirty="0" err="1" smtClean="0"/>
              <a:t>m</a:t>
            </a:r>
            <a:r>
              <a:rPr lang="en-US" dirty="0" err="1" smtClean="0">
                <a:latin typeface="Lucida Sans Unicode"/>
                <a:cs typeface="Lucida Sans Unicode"/>
              </a:rPr>
              <a:t>∠R</a:t>
            </a:r>
            <a:r>
              <a:rPr lang="en-US" dirty="0" smtClean="0">
                <a:latin typeface="Lucida Sans Unicode"/>
                <a:cs typeface="Lucida Sans Unicode"/>
              </a:rPr>
              <a:t> = 2x – 10</a:t>
            </a:r>
          </a:p>
          <a:p>
            <a:r>
              <a:rPr lang="en-US" dirty="0" err="1" smtClean="0">
                <a:latin typeface="Lucida Sans Unicode"/>
                <a:cs typeface="Lucida Sans Unicode"/>
              </a:rPr>
              <a:t>m∠S</a:t>
            </a:r>
            <a:r>
              <a:rPr lang="en-US" dirty="0" smtClean="0">
                <a:latin typeface="Lucida Sans Unicode"/>
                <a:cs typeface="Lucida Sans Unicode"/>
              </a:rPr>
              <a:t> = 3x + 50</a:t>
            </a:r>
          </a:p>
          <a:p>
            <a:r>
              <a:rPr lang="en-US" dirty="0" smtClean="0">
                <a:latin typeface="Lucida Sans Unicode"/>
                <a:cs typeface="Lucida Sans Unicode"/>
              </a:rPr>
              <a:t>Find 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Example: Classify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4817952" y="2971800"/>
            <a:ext cx="3657600" cy="1143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269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6-1 Classifying Quadrilaterals M11.C.1    2.9.11.C</vt:lpstr>
      <vt:lpstr>Special Quadrilaterals </vt:lpstr>
      <vt:lpstr>Special Quadrilaterals</vt:lpstr>
      <vt:lpstr>Special Quadrilaterals</vt:lpstr>
      <vt:lpstr>Classify the Shape</vt:lpstr>
      <vt:lpstr>Classify – Determine the most precise name for the quadrilateral</vt:lpstr>
      <vt:lpstr>Slope and Distance</vt:lpstr>
      <vt:lpstr>Example</vt:lpstr>
      <vt:lpstr>Example: Classify</vt:lpstr>
      <vt:lpstr>Example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6-1 Classifying Quadrilaterals M11.C.1    2.9.11.C</dc:title>
  <dc:creator>User</dc:creator>
  <cp:lastModifiedBy>User</cp:lastModifiedBy>
  <cp:revision>11</cp:revision>
  <dcterms:created xsi:type="dcterms:W3CDTF">2011-03-16T14:02:42Z</dcterms:created>
  <dcterms:modified xsi:type="dcterms:W3CDTF">2014-04-16T16:36:58Z</dcterms:modified>
</cp:coreProperties>
</file>